
<file path=[Content_Types].xml><?xml version="1.0" encoding="utf-8"?>
<Types xmlns="http://schemas.openxmlformats.org/package/2006/content-types">
  <Default Extension="jpeg" ContentType="image/j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61" r:id="rId5"/>
    <p:sldId id="265" r:id="rId6"/>
    <p:sldId id="262" r:id="rId7"/>
    <p:sldId id="263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6B81-4D20-44A4-9392-7AD296C3C6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126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1126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126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1126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126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1126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126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1126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657-E740-4D54-8DE0-9CC9435B58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3EBCF-E8D4-4C35-BAC8-1D2F9D7927F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.xml"/><Relationship Id="rId3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4.xml"/><Relationship Id="rId3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tags" Target="../tags/tag5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tags" Target="../tags/tag6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wn Mendes-Stitche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79535" y="-903977"/>
            <a:ext cx="609600" cy="609600"/>
          </a:xfrm>
          <a:prstGeom prst="rect">
            <a:avLst/>
          </a:prstGeom>
        </p:spPr>
      </p:pic>
      <p:sp>
        <p:nvSpPr>
          <p:cNvPr id="4099" name="文本框 7"/>
          <p:cNvSpPr txBox="1"/>
          <p:nvPr/>
        </p:nvSpPr>
        <p:spPr>
          <a:xfrm>
            <a:off x="701675" y="1384300"/>
            <a:ext cx="7247890" cy="1660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defTabSz="1219200" latinLnBrk="1"/>
            <a:r>
              <a:rPr lang="zh-CN" altLang="en-US" sz="5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设计模式</a:t>
            </a:r>
            <a:endParaRPr lang="zh-CN" altLang="en-US" sz="54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1219200" latinLnBrk="1"/>
            <a:r>
              <a:rPr sz="4800" dirty="0">
                <a:solidFill>
                  <a:srgbClr val="595959"/>
                </a:solidFill>
                <a:latin typeface="微软雅黑" panose="020B0503020204020204" charset="-122"/>
                <a:ea typeface="微软雅黑" panose="020B0503020204020204" charset="-122"/>
              </a:rPr>
              <a:t>六原则一法则</a:t>
            </a:r>
            <a:endParaRPr sz="4800" dirty="0">
              <a:solidFill>
                <a:srgbClr val="59595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4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audio>
              <p:cMediaNode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0" name="图片 13" descr="国久VI"/>
          <p:cNvPicPr>
            <a:picLocks noChangeAspect="1"/>
          </p:cNvPicPr>
          <p:nvPr/>
        </p:nvPicPr>
        <p:blipFill>
          <a:blip r:embed="rId1"/>
          <a:srcRect l="42191" t="9860" r="252" b="-183"/>
          <a:stretch>
            <a:fillRect/>
          </a:stretch>
        </p:blipFill>
        <p:spPr>
          <a:xfrm rot="10800000">
            <a:off x="3175" y="-6350"/>
            <a:ext cx="2962910" cy="27870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0" name="PA_文本框 5"/>
          <p:cNvSpPr txBox="1"/>
          <p:nvPr>
            <p:custDataLst>
              <p:tags r:id="rId2"/>
            </p:custDataLst>
          </p:nvPr>
        </p:nvSpPr>
        <p:spPr>
          <a:xfrm>
            <a:off x="1328420" y="377825"/>
            <a:ext cx="667004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l"/>
            <a:r>
              <a:rPr lang="en-US" altLang="zh-CN" sz="3600" dirty="0">
                <a:solidFill>
                  <a:srgbClr val="E6002D"/>
                </a:solidFill>
                <a:latin typeface="+mn-ea"/>
                <a:sym typeface="+mn-ea"/>
              </a:rPr>
              <a:t>设计模式（Design Pattern）</a:t>
            </a:r>
            <a:endParaRPr lang="en-US" altLang="zh-CN" sz="3600" dirty="0">
              <a:solidFill>
                <a:srgbClr val="E6002D"/>
              </a:solidFill>
              <a:latin typeface="+mn-ea"/>
            </a:endParaRPr>
          </a:p>
        </p:txBody>
      </p:sp>
      <p:pic>
        <p:nvPicPr>
          <p:cNvPr id="3" name="图片 2" descr="国久logo大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2300" y="133350"/>
            <a:ext cx="1268095" cy="4286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72770" y="1122680"/>
            <a:ext cx="11097895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它是什么？</a:t>
            </a:r>
            <a:endParaRPr lang="zh-CN" altLang="en-US"/>
          </a:p>
          <a:p>
            <a:r>
              <a:rPr lang="zh-CN" altLang="en-US"/>
              <a:t>        是一套被反复使用，多数人知晓的，经过分类编目的，代码设计经验的总结。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为什么使用它？</a:t>
            </a:r>
            <a:endParaRPr lang="zh-CN" altLang="en-US"/>
          </a:p>
          <a:p>
            <a:pPr marL="285750" indent="-285750">
              <a:buFont typeface="Wingdings" panose="05000000000000000000" charset="0"/>
              <a:buChar char="u"/>
            </a:pPr>
            <a:r>
              <a:rPr lang="zh-CN" altLang="en-US"/>
              <a:t>为了可重用性代码</a:t>
            </a:r>
            <a:endParaRPr lang="zh-CN" altLang="en-US"/>
          </a:p>
          <a:p>
            <a:pPr marL="285750" indent="-285750">
              <a:buFont typeface="Wingdings" panose="05000000000000000000" charset="0"/>
              <a:buChar char="u"/>
            </a:pPr>
            <a:r>
              <a:rPr lang="zh-CN" altLang="en-US">
                <a:sym typeface="+mn-ea"/>
              </a:rPr>
              <a:t>为了</a:t>
            </a:r>
            <a:r>
              <a:rPr lang="zh-CN" altLang="en-US"/>
              <a:t>让代码更容易被他人理解</a:t>
            </a:r>
            <a:endParaRPr lang="zh-CN" altLang="en-US"/>
          </a:p>
          <a:p>
            <a:pPr marL="285750" indent="-285750">
              <a:buFont typeface="Wingdings" panose="05000000000000000000" charset="0"/>
              <a:buChar char="u"/>
            </a:pPr>
            <a:r>
              <a:rPr lang="zh-CN" altLang="en-US">
                <a:sym typeface="+mn-ea"/>
              </a:rPr>
              <a:t>为了</a:t>
            </a:r>
            <a:r>
              <a:rPr lang="zh-CN" altLang="en-US"/>
              <a:t>保证代码可靠性</a:t>
            </a:r>
            <a:endParaRPr lang="zh-CN" altLang="en-US"/>
          </a:p>
        </p:txBody>
      </p:sp>
    </p:spTree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0" name="图片 13" descr="国久VI"/>
          <p:cNvPicPr>
            <a:picLocks noChangeAspect="1"/>
          </p:cNvPicPr>
          <p:nvPr/>
        </p:nvPicPr>
        <p:blipFill>
          <a:blip r:embed="rId1"/>
          <a:srcRect l="42191" t="9860" r="252" b="-183"/>
          <a:stretch>
            <a:fillRect/>
          </a:stretch>
        </p:blipFill>
        <p:spPr>
          <a:xfrm rot="10800000">
            <a:off x="3175" y="-6350"/>
            <a:ext cx="2962910" cy="27870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0" name="PA_文本框 5"/>
          <p:cNvSpPr txBox="1"/>
          <p:nvPr>
            <p:custDataLst>
              <p:tags r:id="rId2"/>
            </p:custDataLst>
          </p:nvPr>
        </p:nvSpPr>
        <p:spPr>
          <a:xfrm>
            <a:off x="1328420" y="377825"/>
            <a:ext cx="667004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l"/>
            <a:r>
              <a:rPr lang="en-US" altLang="zh-CN" sz="3600" dirty="0">
                <a:solidFill>
                  <a:srgbClr val="E6002D"/>
                </a:solidFill>
                <a:latin typeface="+mn-ea"/>
              </a:rPr>
              <a:t>What</a:t>
            </a:r>
            <a:endParaRPr lang="en-US" altLang="zh-CN" sz="3600" dirty="0">
              <a:solidFill>
                <a:srgbClr val="E6002D"/>
              </a:solidFill>
              <a:latin typeface="+mn-ea"/>
            </a:endParaRPr>
          </a:p>
        </p:txBody>
      </p:sp>
      <p:pic>
        <p:nvPicPr>
          <p:cNvPr id="3" name="图片 2" descr="国久logo大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2300" y="133350"/>
            <a:ext cx="1268095" cy="428625"/>
          </a:xfrm>
          <a:prstGeom prst="rect">
            <a:avLst/>
          </a:prstGeom>
        </p:spPr>
      </p:pic>
      <p:graphicFrame>
        <p:nvGraphicFramePr>
          <p:cNvPr id="2" name="表格 1"/>
          <p:cNvGraphicFramePr/>
          <p:nvPr>
            <p:custDataLst>
              <p:tags r:id="rId4"/>
            </p:custDataLst>
          </p:nvPr>
        </p:nvGraphicFramePr>
        <p:xfrm>
          <a:off x="633095" y="913130"/>
          <a:ext cx="10962640" cy="57143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15"/>
                <a:gridCol w="1305560"/>
                <a:gridCol w="852805"/>
                <a:gridCol w="2209165"/>
                <a:gridCol w="5941695"/>
              </a:tblGrid>
              <a:tr h="3860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No.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名称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缩写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全称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/>
                </a:tc>
              </a:tr>
              <a:tr h="69659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一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单一职责原则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SRP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Single Responsibility Principle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模块需要做到高内聚。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一个模块只做一件事请。</a:t>
                      </a:r>
                      <a:endParaRPr lang="zh-CN" altLang="en-US"/>
                    </a:p>
                  </a:txBody>
                  <a:tcPr/>
                </a:tc>
              </a:tr>
              <a:tr h="9652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二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开闭原则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OCP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Open Closed Principle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对扩展开放，对修改关闭，也就是说抽象层一旦确定就不能修改，只通过扩展实体类的行为来实现需求，关键步骤为抽象化。</a:t>
                      </a:r>
                      <a:endParaRPr lang="zh-CN" altLang="en-US"/>
                    </a:p>
                  </a:txBody>
                  <a:tcPr/>
                </a:tc>
              </a:tr>
              <a:tr h="6756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三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里氏替换原则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LSP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Liskov Substitution Principle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“所有引用基类的地方必须能透明地使用其子类的对象”，即派生类型必须完全可以替代其基类型。</a:t>
                      </a:r>
                      <a:endParaRPr lang="zh-CN" altLang="en-US"/>
                    </a:p>
                  </a:txBody>
                  <a:tcPr/>
                </a:tc>
              </a:tr>
              <a:tr h="6756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四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接口隔离原则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ISP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Interface Segregation Principle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类间的依赖建立在最小接口上。也就是接口要小而专，而不能大而全。一个接口表示一种能力，需要高内聚。</a:t>
                      </a:r>
                      <a:endParaRPr lang="zh-CN" altLang="en-US"/>
                    </a:p>
                  </a:txBody>
                  <a:tcPr/>
                </a:tc>
              </a:tr>
              <a:tr h="6750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五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依赖倒置原则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DIP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Dependency Inversion Principle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高级模块不应该依赖于低级模块，两者都应该依赖于抽象。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抽象不应该依赖于细节，细节应该依赖于抽象。</a:t>
                      </a:r>
                      <a:endParaRPr lang="zh-CN" altLang="en-US"/>
                    </a:p>
                  </a:txBody>
                  <a:tcPr/>
                </a:tc>
              </a:tr>
              <a:tr h="6756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六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合成/聚合复用原则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优先使用聚合或合成关系复用代码，而不是继承。</a:t>
                      </a:r>
                      <a:endParaRPr lang="zh-CN" altLang="en-US"/>
                    </a:p>
                  </a:txBody>
                  <a:tcPr/>
                </a:tc>
              </a:tr>
              <a:tr h="96456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法则一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迪米特法则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LKP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Least Knowledge Principle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一个软件实体（类、函数、模块）应当尽可能少地与其他实体发生相互作用。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迪米特法则视为一种规则，通俗理解为“不和陌生人说话”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4826000" y="3106420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pemgt-dev-deployment-7d66c86ff9-j9njw</a:t>
            </a:r>
            <a:endParaRPr lang="zh-CN" altLang="en-US"/>
          </a:p>
        </p:txBody>
      </p:sp>
    </p:spTree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0" name="图片 13" descr="国久VI"/>
          <p:cNvPicPr>
            <a:picLocks noChangeAspect="1"/>
          </p:cNvPicPr>
          <p:nvPr/>
        </p:nvPicPr>
        <p:blipFill>
          <a:blip r:embed="rId1"/>
          <a:srcRect l="42191" t="9860" r="252" b="-183"/>
          <a:stretch>
            <a:fillRect/>
          </a:stretch>
        </p:blipFill>
        <p:spPr>
          <a:xfrm rot="10800000">
            <a:off x="3175" y="-6350"/>
            <a:ext cx="2962910" cy="27870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0" name="PA_文本框 5"/>
          <p:cNvSpPr txBox="1"/>
          <p:nvPr>
            <p:custDataLst>
              <p:tags r:id="rId2"/>
            </p:custDataLst>
          </p:nvPr>
        </p:nvSpPr>
        <p:spPr>
          <a:xfrm>
            <a:off x="1328420" y="377825"/>
            <a:ext cx="667004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l"/>
            <a:r>
              <a:rPr lang="en-US" altLang="zh-CN" sz="3600" dirty="0">
                <a:solidFill>
                  <a:srgbClr val="E6002D"/>
                </a:solidFill>
                <a:latin typeface="+mn-ea"/>
              </a:rPr>
              <a:t>Why</a:t>
            </a:r>
            <a:endParaRPr lang="en-US" altLang="zh-CN" sz="3600" dirty="0">
              <a:solidFill>
                <a:srgbClr val="E6002D"/>
              </a:solidFill>
              <a:latin typeface="+mn-ea"/>
            </a:endParaRPr>
          </a:p>
        </p:txBody>
      </p:sp>
      <p:pic>
        <p:nvPicPr>
          <p:cNvPr id="3" name="图片 2" descr="国久logo大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2300" y="133350"/>
            <a:ext cx="1268095" cy="42862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0" name="图片 13" descr="国久VI"/>
          <p:cNvPicPr>
            <a:picLocks noChangeAspect="1"/>
          </p:cNvPicPr>
          <p:nvPr/>
        </p:nvPicPr>
        <p:blipFill>
          <a:blip r:embed="rId1"/>
          <a:srcRect l="42191" t="9860" r="252" b="-183"/>
          <a:stretch>
            <a:fillRect/>
          </a:stretch>
        </p:blipFill>
        <p:spPr>
          <a:xfrm rot="10800000">
            <a:off x="3175" y="-6350"/>
            <a:ext cx="2938145" cy="27635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0" name="PA_文本框 5"/>
          <p:cNvSpPr txBox="1"/>
          <p:nvPr>
            <p:custDataLst>
              <p:tags r:id="rId2"/>
            </p:custDataLst>
          </p:nvPr>
        </p:nvSpPr>
        <p:spPr>
          <a:xfrm>
            <a:off x="1328420" y="377825"/>
            <a:ext cx="667004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l"/>
            <a:r>
              <a:rPr lang="en-US" altLang="zh-CN" sz="3600" dirty="0">
                <a:solidFill>
                  <a:srgbClr val="E6002D"/>
                </a:solidFill>
                <a:latin typeface="+mn-ea"/>
              </a:rPr>
              <a:t>How</a:t>
            </a:r>
            <a:endParaRPr lang="en-US" altLang="zh-CN" sz="3600" dirty="0">
              <a:solidFill>
                <a:srgbClr val="E6002D"/>
              </a:solidFill>
              <a:latin typeface="+mn-ea"/>
            </a:endParaRPr>
          </a:p>
        </p:txBody>
      </p:sp>
      <p:pic>
        <p:nvPicPr>
          <p:cNvPr id="3" name="图片 2" descr="国久logo大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2300" y="133350"/>
            <a:ext cx="1268095" cy="42862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tags/tag1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4.xml><?xml version="1.0" encoding="utf-8"?>
<p:tagLst xmlns:p="http://schemas.openxmlformats.org/presentationml/2006/main">
  <p:tag name="KSO_WM_UNIT_TABLE_BEAUTIFY" val="smartTable{fa06df94-0d92-4ff9-a32d-62682eb69062}"/>
</p:tagLst>
</file>

<file path=ppt/tags/tag5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705</Words>
  <Application>WPS 演示</Application>
  <PresentationFormat>宽屏</PresentationFormat>
  <Paragraphs>100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宋体</vt:lpstr>
      <vt:lpstr>Wingdings</vt:lpstr>
      <vt:lpstr>微软雅黑</vt:lpstr>
      <vt:lpstr>Arial Unicode MS</vt:lpstr>
      <vt:lpstr>Calibri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86182</dc:creator>
  <cp:lastModifiedBy>18200206690</cp:lastModifiedBy>
  <cp:revision>36</cp:revision>
  <dcterms:created xsi:type="dcterms:W3CDTF">2020-08-19T03:03:00Z</dcterms:created>
  <dcterms:modified xsi:type="dcterms:W3CDTF">2020-09-04T05:11:45Z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

<file path=docProps/thumbnail.jpeg>
</file>